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AEC3"/>
    <a:srgbClr val="A3E7F7"/>
    <a:srgbClr val="F183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1E700B27-DE4C-4B9E-BB11-B9027034A00F}" type="datetimeFigureOut">
              <a:rPr lang="en-US" dirty="0"/>
              <a:pPr/>
              <a:t>2/22/2015</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r>
              <a:rPr lang="en-US" dirty="0"/>
              <a:t>
              </a:t>
            </a:r>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0F4739-9812-4A9F-890D-2AD6BA5F6EE8}" type="datetimeFigureOut">
              <a:rPr lang="en-US" dirty="0"/>
              <a:t>2/22/2015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8845AC5-A3F8-44AA-BA8F-596CDCC976D3}" type="datetimeFigureOut">
              <a:rPr lang="en-US" dirty="0"/>
              <a:t>2/22/2015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873B183-A821-4095-A363-9EC968635539}" type="datetimeFigureOut">
              <a:rPr lang="en-US" dirty="0"/>
              <a:t>2/22/2015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74D01B4-0AA5-45E6-B2E6-5FA4078AEBCF}" type="datetimeFigureOut">
              <a:rPr lang="en-US" dirty="0"/>
              <a:t>2/22/2015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147335C-0450-40D7-8612-B3203BED4F28}" type="datetimeFigureOut">
              <a:rPr lang="en-US" dirty="0"/>
              <a:t>2/22/2015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246A105-2A1C-4284-B4EA-07CF89B1A393}" type="datetimeFigureOut">
              <a:rPr lang="en-US" dirty="0"/>
              <a:t>2/22/2015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0DBE609-F3F2-45E6-BD6A-E03A8C86C1AE}" type="datetimeFigureOut">
              <a:rPr lang="en-US" dirty="0"/>
              <a:t>2/22/2015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A24AD68-089C-4467-A8F3-EA2BBCA6B44E}" type="datetimeFigureOut">
              <a:rPr lang="en-US" dirty="0"/>
              <a:t>2/22/2015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5C51FCE-E4BB-4680-8E50-3C0E348D2609}" type="datetimeFigureOut">
              <a:rPr lang="en-US" dirty="0"/>
              <a:t>2/22/2015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AAA073D-A903-47F8-8D16-77642FB0DF1F}" type="datetimeFigureOut">
              <a:rPr lang="en-US" dirty="0"/>
              <a:t>2/22/2015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B91FA40-626B-4CA1-85D0-7A9016E395BA}" type="datetimeFigureOut">
              <a:rPr lang="en-US" dirty="0"/>
              <a:t>2/22/2015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3F425EA-B9DC-48A7-991E-9A82573B1B21}" type="datetimeFigureOut">
              <a:rPr lang="en-US" dirty="0"/>
              <a:t>2/22/2015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6CB97F8-6CEB-469B-AFCC-889F2A2B1D5A}" type="datetimeFigureOut">
              <a:rPr lang="en-US" dirty="0"/>
              <a:t>2/22/2015</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9179F-009E-4FA5-B091-7EBB82A185BD}" type="datetimeFigureOut">
              <a:rPr lang="en-US" dirty="0"/>
              <a:t>2/22/2015</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E665CEB-0076-4E37-B880-BCEA9784DE0A}" type="datetimeFigureOut">
              <a:rPr lang="en-US" dirty="0"/>
              <a:t>2/22/2015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6149E5E-3896-4118-99A7-7B85668F1C5E}" type="datetimeFigureOut">
              <a:rPr lang="en-US" dirty="0"/>
              <a:t>2/22/2015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extLst>
                  <a:ext uri="{28A0092B-C50C-407E-A947-70E740481C1C}">
                    <a14:useLocalDpi xmlns:a14="http://schemas.microsoft.com/office/drawing/2010/main" val="0"/>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7E0D914D-B099-4142-A885-11F276715148}" type="datetimeFigureOut">
              <a:rPr lang="en-US" dirty="0"/>
              <a:t>2/22/2015</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r>
              <a:rPr lang="en-US" dirty="0"/>
              <a:t>
              </a:t>
            </a:r>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1146220" y="2009105"/>
            <a:ext cx="9259910" cy="2246769"/>
          </a:xfrm>
          <a:prstGeom prst="rect">
            <a:avLst/>
          </a:prstGeom>
          <a:noFill/>
        </p:spPr>
        <p:txBody>
          <a:bodyPr wrap="square" rtlCol="0">
            <a:spAutoFit/>
          </a:bodyPr>
          <a:lstStyle/>
          <a:p>
            <a:pPr algn="ctr"/>
            <a:r>
              <a:rPr lang="en-IN" sz="7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a:t>
            </a:r>
            <a:r>
              <a:rPr lang="en-IN" sz="7000" b="1" baseline="-14000"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x</a:t>
            </a:r>
            <a:r>
              <a:rPr lang="en-IN" sz="7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p>
          <a:p>
            <a:pPr algn="ctr"/>
            <a:r>
              <a:rPr lang="en-IN" sz="7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Consultation</a:t>
            </a:r>
            <a:endParaRPr lang="en-IN" sz="7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val="11325897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9098" y="772732"/>
            <a:ext cx="7946265" cy="784830"/>
          </a:xfrm>
          <a:prstGeom prst="rect">
            <a:avLst/>
          </a:prstGeom>
          <a:noFill/>
        </p:spPr>
        <p:txBody>
          <a:bodyPr wrap="square" rtlCol="0">
            <a:spAutoFit/>
          </a:bodyPr>
          <a:lstStyle/>
          <a:p>
            <a:r>
              <a:rPr lang="en-IN" sz="4500" dirty="0" smtClean="0">
                <a:ln w="0"/>
                <a:solidFill>
                  <a:schemeClr val="accent1"/>
                </a:solidFill>
                <a:effectLst>
                  <a:outerShdw blurRad="38100" dist="25400" dir="5400000" algn="ctr" rotWithShape="0">
                    <a:srgbClr val="6E747A">
                      <a:alpha val="43000"/>
                    </a:srgbClr>
                  </a:outerShdw>
                </a:effectLst>
              </a:rPr>
              <a:t>Screen Shots- </a:t>
            </a:r>
            <a:r>
              <a:rPr lang="en-IN" sz="4500" dirty="0">
                <a:ln w="0"/>
                <a:solidFill>
                  <a:schemeClr val="accent1"/>
                </a:solidFill>
                <a:effectLst>
                  <a:outerShdw blurRad="38100" dist="25400" dir="5400000" algn="ctr" rotWithShape="0">
                    <a:srgbClr val="6E747A">
                      <a:alpha val="43000"/>
                    </a:srgbClr>
                  </a:outerShdw>
                </a:effectLst>
              </a:rPr>
              <a:t>Mobile App</a:t>
            </a:r>
            <a:endParaRPr lang="en-IN" sz="4500" dirty="0">
              <a:ln w="0"/>
              <a:solidFill>
                <a:schemeClr val="accent1"/>
              </a:solidFill>
              <a:effectLst>
                <a:outerShdw blurRad="38100" dist="25400" dir="5400000" algn="ctr" rotWithShape="0">
                  <a:srgbClr val="6E747A">
                    <a:alpha val="43000"/>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9749" y="2156386"/>
            <a:ext cx="2562583" cy="4544059"/>
          </a:xfrm>
          <a:prstGeom prst="rect">
            <a:avLst/>
          </a:prstGeom>
          <a:ln>
            <a:solidFill>
              <a:schemeClr val="tx2">
                <a:lumMod val="50000"/>
              </a:schemeClr>
            </a:solidFill>
          </a:ln>
        </p:spPr>
      </p:pic>
      <p:sp>
        <p:nvSpPr>
          <p:cNvPr id="7" name="TextBox 6"/>
          <p:cNvSpPr txBox="1"/>
          <p:nvPr/>
        </p:nvSpPr>
        <p:spPr>
          <a:xfrm>
            <a:off x="9002332" y="3129567"/>
            <a:ext cx="2552782" cy="1677382"/>
          </a:xfrm>
          <a:prstGeom prst="rect">
            <a:avLst/>
          </a:prstGeom>
          <a:noFill/>
        </p:spPr>
        <p:txBody>
          <a:bodyPr wrap="square" rtlCol="0">
            <a:spAutoFit/>
          </a:bodyPr>
          <a:lstStyle/>
          <a:p>
            <a:r>
              <a:rPr lang="en-IN" b="1" dirty="0" smtClean="0">
                <a:solidFill>
                  <a:schemeClr val="bg2">
                    <a:lumMod val="50000"/>
                  </a:schemeClr>
                </a:solidFill>
              </a:rPr>
              <a:t>- Consult your doctor</a:t>
            </a:r>
          </a:p>
          <a:p>
            <a:endParaRPr lang="en-IN" sz="1700" dirty="0" smtClean="0">
              <a:solidFill>
                <a:schemeClr val="bg2">
                  <a:lumMod val="50000"/>
                </a:schemeClr>
              </a:solidFill>
            </a:endParaRPr>
          </a:p>
          <a:p>
            <a:pPr marL="285750" indent="-285750">
              <a:buFont typeface="Arial" panose="020B0604020202020204" pitchFamily="34" charset="0"/>
              <a:buChar char="•"/>
            </a:pPr>
            <a:r>
              <a:rPr lang="en-IN" sz="1700" dirty="0" smtClean="0">
                <a:solidFill>
                  <a:schemeClr val="bg2">
                    <a:lumMod val="50000"/>
                  </a:schemeClr>
                </a:solidFill>
              </a:rPr>
              <a:t>Send Chat Invite to your doctor</a:t>
            </a:r>
          </a:p>
          <a:p>
            <a:pPr marL="285750" indent="-285750">
              <a:buFont typeface="Arial" panose="020B0604020202020204" pitchFamily="34" charset="0"/>
              <a:buChar char="•"/>
            </a:pPr>
            <a:r>
              <a:rPr lang="en-IN" sz="1700" dirty="0" smtClean="0">
                <a:solidFill>
                  <a:schemeClr val="bg2">
                    <a:lumMod val="50000"/>
                  </a:schemeClr>
                </a:solidFill>
              </a:rPr>
              <a:t>Send Email</a:t>
            </a:r>
          </a:p>
          <a:p>
            <a:pPr marL="285750" indent="-285750">
              <a:buFont typeface="Arial" panose="020B0604020202020204" pitchFamily="34" charset="0"/>
              <a:buChar char="•"/>
            </a:pPr>
            <a:r>
              <a:rPr lang="en-IN" sz="1700" dirty="0" smtClean="0">
                <a:solidFill>
                  <a:schemeClr val="bg2">
                    <a:lumMod val="50000"/>
                  </a:schemeClr>
                </a:solidFill>
              </a:rPr>
              <a:t>Chat screen</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3691" y="2156386"/>
            <a:ext cx="2563200" cy="4552549"/>
          </a:xfrm>
          <a:prstGeom prst="rect">
            <a:avLst/>
          </a:prstGeom>
          <a:ln>
            <a:solidFill>
              <a:schemeClr val="tx2">
                <a:lumMod val="50000"/>
              </a:schemeClr>
            </a:solidFill>
          </a:ln>
        </p:spPr>
      </p:pic>
      <p:sp>
        <p:nvSpPr>
          <p:cNvPr id="9" name="TextBox 8"/>
          <p:cNvSpPr txBox="1"/>
          <p:nvPr/>
        </p:nvSpPr>
        <p:spPr>
          <a:xfrm>
            <a:off x="3956891" y="3129567"/>
            <a:ext cx="1724781" cy="1431161"/>
          </a:xfrm>
          <a:prstGeom prst="rect">
            <a:avLst/>
          </a:prstGeom>
          <a:noFill/>
        </p:spPr>
        <p:txBody>
          <a:bodyPr wrap="square" rtlCol="0">
            <a:spAutoFit/>
          </a:bodyPr>
          <a:lstStyle/>
          <a:p>
            <a:r>
              <a:rPr lang="en-IN" b="1" dirty="0" smtClean="0">
                <a:solidFill>
                  <a:schemeClr val="bg2">
                    <a:lumMod val="50000"/>
                  </a:schemeClr>
                </a:solidFill>
              </a:rPr>
              <a:t>- App menu</a:t>
            </a:r>
          </a:p>
          <a:p>
            <a:endParaRPr lang="en-IN" dirty="0">
              <a:solidFill>
                <a:schemeClr val="bg2">
                  <a:lumMod val="50000"/>
                </a:schemeClr>
              </a:solidFill>
            </a:endParaRPr>
          </a:p>
          <a:p>
            <a:pPr marL="285750" indent="-285750">
              <a:buFont typeface="Arial" panose="020B0604020202020204" pitchFamily="34" charset="0"/>
              <a:buChar char="•"/>
            </a:pPr>
            <a:r>
              <a:rPr lang="en-IN" sz="1700" dirty="0" smtClean="0">
                <a:solidFill>
                  <a:schemeClr val="bg2">
                    <a:lumMod val="50000"/>
                  </a:schemeClr>
                </a:solidFill>
              </a:rPr>
              <a:t>Call Doctor</a:t>
            </a:r>
          </a:p>
          <a:p>
            <a:pPr marL="285750" indent="-285750">
              <a:buFont typeface="Arial" panose="020B0604020202020204" pitchFamily="34" charset="0"/>
              <a:buChar char="•"/>
            </a:pPr>
            <a:r>
              <a:rPr lang="en-IN" sz="1700" dirty="0" smtClean="0">
                <a:solidFill>
                  <a:schemeClr val="bg2">
                    <a:lumMod val="50000"/>
                  </a:schemeClr>
                </a:solidFill>
              </a:rPr>
              <a:t>Settings</a:t>
            </a:r>
          </a:p>
          <a:p>
            <a:pPr marL="285750" indent="-285750">
              <a:buFont typeface="Arial" panose="020B0604020202020204" pitchFamily="34" charset="0"/>
              <a:buChar char="•"/>
            </a:pPr>
            <a:r>
              <a:rPr lang="en-IN" sz="1700" dirty="0" smtClean="0">
                <a:solidFill>
                  <a:schemeClr val="bg2">
                    <a:lumMod val="50000"/>
                  </a:schemeClr>
                </a:solidFill>
              </a:rPr>
              <a:t>About Us </a:t>
            </a:r>
          </a:p>
        </p:txBody>
      </p:sp>
    </p:spTree>
    <p:extLst>
      <p:ext uri="{BB962C8B-B14F-4D97-AF65-F5344CB8AC3E}">
        <p14:creationId xmlns:p14="http://schemas.microsoft.com/office/powerpoint/2010/main" val="3189281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9098" y="772732"/>
            <a:ext cx="7946265" cy="784830"/>
          </a:xfrm>
          <a:prstGeom prst="rect">
            <a:avLst/>
          </a:prstGeom>
          <a:noFill/>
        </p:spPr>
        <p:txBody>
          <a:bodyPr wrap="square" rtlCol="0">
            <a:spAutoFit/>
          </a:bodyPr>
          <a:lstStyle/>
          <a:p>
            <a:r>
              <a:rPr lang="en-IN" sz="4500" dirty="0" smtClean="0">
                <a:ln w="0"/>
                <a:solidFill>
                  <a:schemeClr val="accent1"/>
                </a:solidFill>
                <a:effectLst>
                  <a:outerShdw blurRad="38100" dist="25400" dir="5400000" algn="ctr" rotWithShape="0">
                    <a:srgbClr val="6E747A">
                      <a:alpha val="43000"/>
                    </a:srgbClr>
                  </a:outerShdw>
                </a:effectLst>
              </a:rPr>
              <a:t>Screen Shots- </a:t>
            </a:r>
            <a:r>
              <a:rPr lang="en-IN" sz="4500" dirty="0">
                <a:ln w="0"/>
                <a:solidFill>
                  <a:schemeClr val="accent1"/>
                </a:solidFill>
                <a:effectLst>
                  <a:outerShdw blurRad="38100" dist="25400" dir="5400000" algn="ctr" rotWithShape="0">
                    <a:srgbClr val="6E747A">
                      <a:alpha val="43000"/>
                    </a:srgbClr>
                  </a:outerShdw>
                </a:effectLst>
              </a:rPr>
              <a:t>Mobile App</a:t>
            </a:r>
            <a:endParaRPr lang="en-IN" sz="4500" dirty="0">
              <a:ln w="0"/>
              <a:solidFill>
                <a:schemeClr val="accent1"/>
              </a:solidFill>
              <a:effectLst>
                <a:outerShdw blurRad="38100" dist="25400" dir="5400000" algn="ctr" rotWithShape="0">
                  <a:srgbClr val="6E747A">
                    <a:alpha val="43000"/>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9098" y="1962165"/>
            <a:ext cx="2562583" cy="4544059"/>
          </a:xfrm>
          <a:prstGeom prst="rect">
            <a:avLst/>
          </a:prstGeom>
          <a:ln>
            <a:solidFill>
              <a:schemeClr val="tx2">
                <a:lumMod val="50000"/>
              </a:schemeClr>
            </a:solidFill>
          </a:ln>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42780" y="1962165"/>
            <a:ext cx="2572887" cy="4543200"/>
          </a:xfrm>
          <a:prstGeom prst="rect">
            <a:avLst/>
          </a:prstGeom>
          <a:ln>
            <a:solidFill>
              <a:schemeClr val="tx2">
                <a:lumMod val="50000"/>
              </a:schemeClr>
            </a:solidFill>
          </a:ln>
        </p:spPr>
      </p:pic>
      <p:sp>
        <p:nvSpPr>
          <p:cNvPr id="7" name="TextBox 6"/>
          <p:cNvSpPr txBox="1"/>
          <p:nvPr/>
        </p:nvSpPr>
        <p:spPr>
          <a:xfrm>
            <a:off x="3721680" y="3065172"/>
            <a:ext cx="2563209" cy="1708160"/>
          </a:xfrm>
          <a:prstGeom prst="rect">
            <a:avLst/>
          </a:prstGeom>
          <a:noFill/>
        </p:spPr>
        <p:txBody>
          <a:bodyPr wrap="square" rtlCol="0">
            <a:spAutoFit/>
          </a:bodyPr>
          <a:lstStyle/>
          <a:p>
            <a:r>
              <a:rPr lang="en-IN" b="1" dirty="0" smtClean="0">
                <a:solidFill>
                  <a:schemeClr val="bg2">
                    <a:lumMod val="50000"/>
                  </a:schemeClr>
                </a:solidFill>
              </a:rPr>
              <a:t>- Emergency Settings</a:t>
            </a:r>
          </a:p>
          <a:p>
            <a:endParaRPr lang="en-IN" dirty="0">
              <a:solidFill>
                <a:schemeClr val="bg2">
                  <a:lumMod val="50000"/>
                </a:schemeClr>
              </a:solidFill>
            </a:endParaRPr>
          </a:p>
          <a:p>
            <a:pPr marL="285750" indent="-285750">
              <a:buFont typeface="Arial" panose="020B0604020202020204" pitchFamily="34" charset="0"/>
              <a:buChar char="•"/>
            </a:pPr>
            <a:r>
              <a:rPr lang="en-IN" sz="1700" dirty="0" smtClean="0">
                <a:solidFill>
                  <a:schemeClr val="bg2">
                    <a:lumMod val="50000"/>
                  </a:schemeClr>
                </a:solidFill>
              </a:rPr>
              <a:t>Save Custom message</a:t>
            </a:r>
          </a:p>
          <a:p>
            <a:pPr marL="285750" indent="-285750">
              <a:buFont typeface="Arial" panose="020B0604020202020204" pitchFamily="34" charset="0"/>
              <a:buChar char="•"/>
            </a:pPr>
            <a:r>
              <a:rPr lang="en-IN" sz="1700" dirty="0" smtClean="0">
                <a:solidFill>
                  <a:schemeClr val="bg2">
                    <a:lumMod val="50000"/>
                  </a:schemeClr>
                </a:solidFill>
              </a:rPr>
              <a:t>Select 2 Contacts</a:t>
            </a:r>
          </a:p>
          <a:p>
            <a:endParaRPr lang="en-IN" dirty="0" smtClean="0">
              <a:solidFill>
                <a:schemeClr val="bg2">
                  <a:lumMod val="50000"/>
                </a:schemeClr>
              </a:solidFill>
            </a:endParaRPr>
          </a:p>
        </p:txBody>
      </p:sp>
      <p:sp>
        <p:nvSpPr>
          <p:cNvPr id="8" name="TextBox 7"/>
          <p:cNvSpPr txBox="1"/>
          <p:nvPr/>
        </p:nvSpPr>
        <p:spPr>
          <a:xfrm>
            <a:off x="9401577" y="3155324"/>
            <a:ext cx="1957589" cy="1954381"/>
          </a:xfrm>
          <a:prstGeom prst="rect">
            <a:avLst/>
          </a:prstGeom>
          <a:noFill/>
        </p:spPr>
        <p:txBody>
          <a:bodyPr wrap="square" rtlCol="0">
            <a:spAutoFit/>
          </a:bodyPr>
          <a:lstStyle/>
          <a:p>
            <a:r>
              <a:rPr lang="en-IN" b="1" dirty="0" smtClean="0">
                <a:solidFill>
                  <a:schemeClr val="bg2">
                    <a:lumMod val="50000"/>
                  </a:schemeClr>
                </a:solidFill>
              </a:rPr>
              <a:t>- Settings</a:t>
            </a:r>
          </a:p>
          <a:p>
            <a:endParaRPr lang="en-IN" dirty="0">
              <a:solidFill>
                <a:schemeClr val="bg2">
                  <a:lumMod val="50000"/>
                </a:schemeClr>
              </a:solidFill>
            </a:endParaRPr>
          </a:p>
          <a:p>
            <a:pPr marL="285750" indent="-285750">
              <a:buFont typeface="Arial" panose="020B0604020202020204" pitchFamily="34" charset="0"/>
              <a:buChar char="•"/>
            </a:pPr>
            <a:r>
              <a:rPr lang="en-IN" sz="1700" dirty="0" smtClean="0">
                <a:solidFill>
                  <a:schemeClr val="bg2">
                    <a:lumMod val="50000"/>
                  </a:schemeClr>
                </a:solidFill>
              </a:rPr>
              <a:t>Start Alert</a:t>
            </a:r>
          </a:p>
          <a:p>
            <a:pPr marL="285750" indent="-285750">
              <a:buFont typeface="Arial" panose="020B0604020202020204" pitchFamily="34" charset="0"/>
              <a:buChar char="•"/>
            </a:pPr>
            <a:r>
              <a:rPr lang="en-IN" sz="1700" dirty="0" smtClean="0">
                <a:solidFill>
                  <a:schemeClr val="bg2">
                    <a:lumMod val="50000"/>
                  </a:schemeClr>
                </a:solidFill>
              </a:rPr>
              <a:t>Stop Alert</a:t>
            </a:r>
          </a:p>
          <a:p>
            <a:pPr marL="285750" indent="-285750">
              <a:buFont typeface="Arial" panose="020B0604020202020204" pitchFamily="34" charset="0"/>
              <a:buChar char="•"/>
            </a:pPr>
            <a:r>
              <a:rPr lang="en-IN" sz="1700" dirty="0" smtClean="0">
                <a:solidFill>
                  <a:schemeClr val="bg2">
                    <a:lumMod val="50000"/>
                  </a:schemeClr>
                </a:solidFill>
              </a:rPr>
              <a:t>Voice Alert</a:t>
            </a:r>
          </a:p>
          <a:p>
            <a:pPr marL="285750" indent="-285750">
              <a:buFont typeface="Arial" panose="020B0604020202020204" pitchFamily="34" charset="0"/>
              <a:buChar char="•"/>
            </a:pPr>
            <a:r>
              <a:rPr lang="en-IN" sz="1700" dirty="0" smtClean="0">
                <a:solidFill>
                  <a:schemeClr val="bg2">
                    <a:lumMod val="50000"/>
                  </a:schemeClr>
                </a:solidFill>
              </a:rPr>
              <a:t>Alert Sounds</a:t>
            </a:r>
          </a:p>
          <a:p>
            <a:pPr marL="285750" indent="-285750">
              <a:buFont typeface="Arial" panose="020B0604020202020204" pitchFamily="34" charset="0"/>
              <a:buChar char="•"/>
            </a:pPr>
            <a:r>
              <a:rPr lang="en-IN" sz="1700" dirty="0" smtClean="0">
                <a:solidFill>
                  <a:schemeClr val="bg2">
                    <a:lumMod val="50000"/>
                  </a:schemeClr>
                </a:solidFill>
              </a:rPr>
              <a:t>About Us</a:t>
            </a:r>
            <a:endParaRPr lang="en-IN" sz="1700" dirty="0">
              <a:solidFill>
                <a:schemeClr val="bg2">
                  <a:lumMod val="50000"/>
                </a:schemeClr>
              </a:solidFill>
            </a:endParaRPr>
          </a:p>
        </p:txBody>
      </p:sp>
    </p:spTree>
    <p:extLst>
      <p:ext uri="{BB962C8B-B14F-4D97-AF65-F5344CB8AC3E}">
        <p14:creationId xmlns:p14="http://schemas.microsoft.com/office/powerpoint/2010/main" val="28470622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52281" y="2459864"/>
            <a:ext cx="8976575" cy="1400383"/>
          </a:xfrm>
          <a:prstGeom prst="rect">
            <a:avLst/>
          </a:prstGeom>
          <a:noFill/>
        </p:spPr>
        <p:txBody>
          <a:bodyPr wrap="square" rtlCol="0">
            <a:spAutoFit/>
          </a:bodyPr>
          <a:lstStyle/>
          <a:p>
            <a:r>
              <a:rPr lang="en-IN" sz="8500" dirty="0" smtClean="0">
                <a:ln w="0"/>
                <a:solidFill>
                  <a:schemeClr val="accent1"/>
                </a:solidFill>
                <a:effectLst>
                  <a:outerShdw blurRad="38100" dist="25400" dir="5400000" algn="ctr" rotWithShape="0">
                    <a:srgbClr val="6E747A">
                      <a:alpha val="43000"/>
                    </a:srgbClr>
                  </a:outerShdw>
                </a:effectLst>
              </a:rPr>
              <a:t>Questions ?</a:t>
            </a:r>
            <a:endParaRPr lang="en-IN" sz="8500" dirty="0">
              <a:ln w="0"/>
              <a:solidFill>
                <a:schemeClr val="accent1"/>
              </a:solidFill>
              <a:effectLst>
                <a:outerShdw blurRad="38100" dist="25400" dir="5400000" algn="ctr" rotWithShape="0">
                  <a:srgbClr val="6E747A">
                    <a:alpha val="43000"/>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0" y="2464595"/>
            <a:ext cx="4572000" cy="3286125"/>
          </a:xfrm>
          <a:prstGeom prst="rect">
            <a:avLst/>
          </a:prstGeom>
        </p:spPr>
      </p:pic>
    </p:spTree>
    <p:extLst>
      <p:ext uri="{BB962C8B-B14F-4D97-AF65-F5344CB8AC3E}">
        <p14:creationId xmlns:p14="http://schemas.microsoft.com/office/powerpoint/2010/main" val="493884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7000"/>
            <a:lum/>
            <a:extLst>
              <a:ext uri="{28A0092B-C50C-407E-A947-70E740481C1C}">
                <a14:useLocalDpi xmlns:a14="http://schemas.microsoft.com/office/drawing/2010/main" val="0"/>
              </a:ext>
            </a:extLst>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6104585" y="1107583"/>
            <a:ext cx="5357612" cy="861774"/>
          </a:xfrm>
          <a:prstGeom prst="rect">
            <a:avLst/>
          </a:prstGeom>
          <a:noFill/>
        </p:spPr>
        <p:txBody>
          <a:bodyPr wrap="square" rtlCol="0">
            <a:spAutoFit/>
          </a:bodyPr>
          <a:lstStyle/>
          <a:p>
            <a:r>
              <a:rPr lang="en-IN" sz="5000" b="1" dirty="0" smtClean="0">
                <a:solidFill>
                  <a:schemeClr val="accent6">
                    <a:lumMod val="75000"/>
                  </a:schemeClr>
                </a:solidFill>
                <a:latin typeface="Lucida Handwriting" panose="03010101010101010101" pitchFamily="66" charset="0"/>
              </a:rPr>
              <a:t>Thank You …</a:t>
            </a:r>
            <a:endParaRPr lang="en-IN" sz="5000" b="1" dirty="0">
              <a:solidFill>
                <a:schemeClr val="accent6">
                  <a:lumMod val="75000"/>
                </a:schemeClr>
              </a:solidFill>
              <a:latin typeface="Lucida Handwriting" panose="03010101010101010101" pitchFamily="66" charset="0"/>
            </a:endParaRPr>
          </a:p>
        </p:txBody>
      </p:sp>
      <p:sp>
        <p:nvSpPr>
          <p:cNvPr id="5" name="TextBox 4"/>
          <p:cNvSpPr txBox="1"/>
          <p:nvPr/>
        </p:nvSpPr>
        <p:spPr>
          <a:xfrm>
            <a:off x="7589948" y="4868214"/>
            <a:ext cx="3872249" cy="553998"/>
          </a:xfrm>
          <a:prstGeom prst="rect">
            <a:avLst/>
          </a:prstGeom>
          <a:noFill/>
        </p:spPr>
        <p:txBody>
          <a:bodyPr wrap="square" rtlCol="0">
            <a:spAutoFit/>
          </a:bodyPr>
          <a:lstStyle/>
          <a:p>
            <a:pPr algn="ctr"/>
            <a:r>
              <a:rPr lang="en-IN" sz="3000" b="1" dirty="0" smtClean="0">
                <a:solidFill>
                  <a:srgbClr val="002060"/>
                </a:solidFill>
                <a:latin typeface="Lucida Handwriting" panose="03010101010101010101" pitchFamily="66" charset="0"/>
              </a:rPr>
              <a:t>Roja Raman</a:t>
            </a:r>
            <a:endParaRPr lang="en-IN" sz="3000" b="1" dirty="0">
              <a:solidFill>
                <a:srgbClr val="002060"/>
              </a:solidFill>
              <a:latin typeface="Lucida Handwriting" panose="03010101010101010101" pitchFamily="66" charset="0"/>
            </a:endParaRPr>
          </a:p>
        </p:txBody>
      </p:sp>
    </p:spTree>
    <p:extLst>
      <p:ext uri="{BB962C8B-B14F-4D97-AF65-F5344CB8AC3E}">
        <p14:creationId xmlns:p14="http://schemas.microsoft.com/office/powerpoint/2010/main" val="4010710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9098" y="772732"/>
            <a:ext cx="6864439" cy="784830"/>
          </a:xfrm>
          <a:prstGeom prst="rect">
            <a:avLst/>
          </a:prstGeom>
          <a:noFill/>
        </p:spPr>
        <p:txBody>
          <a:bodyPr wrap="square" rtlCol="0">
            <a:spAutoFit/>
          </a:bodyPr>
          <a:lstStyle/>
          <a:p>
            <a:r>
              <a:rPr lang="en-IN" sz="4500" dirty="0" smtClean="0">
                <a:ln w="0"/>
                <a:solidFill>
                  <a:schemeClr val="accent1"/>
                </a:solidFill>
                <a:effectLst>
                  <a:outerShdw blurRad="38100" dist="25400" dir="5400000" algn="ctr" rotWithShape="0">
                    <a:srgbClr val="6E747A">
                      <a:alpha val="43000"/>
                    </a:srgbClr>
                  </a:outerShdw>
                </a:effectLst>
              </a:rPr>
              <a:t>Project Abstract</a:t>
            </a:r>
            <a:endParaRPr lang="en-IN" sz="4500" dirty="0">
              <a:ln w="0"/>
              <a:solidFill>
                <a:schemeClr val="accent1"/>
              </a:solidFill>
              <a:effectLst>
                <a:outerShdw blurRad="38100" dist="25400" dir="5400000" algn="ctr" rotWithShape="0">
                  <a:srgbClr val="6E747A">
                    <a:alpha val="43000"/>
                  </a:srgbClr>
                </a:outerShdw>
              </a:effectLst>
            </a:endParaRPr>
          </a:p>
        </p:txBody>
      </p:sp>
      <p:sp>
        <p:nvSpPr>
          <p:cNvPr id="5" name="TextBox 4"/>
          <p:cNvSpPr txBox="1"/>
          <p:nvPr/>
        </p:nvSpPr>
        <p:spPr>
          <a:xfrm>
            <a:off x="592428" y="2421228"/>
            <a:ext cx="11204620" cy="2031325"/>
          </a:xfrm>
          <a:prstGeom prst="rect">
            <a:avLst/>
          </a:prstGeom>
          <a:noFill/>
        </p:spPr>
        <p:txBody>
          <a:bodyPr wrap="square" rtlCol="0">
            <a:spAutoFit/>
          </a:bodyPr>
          <a:lstStyle/>
          <a:p>
            <a:r>
              <a:rPr lang="en-US" dirty="0">
                <a:solidFill>
                  <a:schemeClr val="tx1">
                    <a:lumMod val="50000"/>
                  </a:schemeClr>
                </a:solidFill>
              </a:rPr>
              <a:t>R</a:t>
            </a:r>
            <a:r>
              <a:rPr lang="en-US" baseline="-25000" dirty="0">
                <a:solidFill>
                  <a:schemeClr val="tx1">
                    <a:lumMod val="50000"/>
                  </a:schemeClr>
                </a:solidFill>
              </a:rPr>
              <a:t>x </a:t>
            </a:r>
            <a:r>
              <a:rPr lang="en-US" dirty="0">
                <a:solidFill>
                  <a:schemeClr val="tx1">
                    <a:lumMod val="50000"/>
                  </a:schemeClr>
                </a:solidFill>
              </a:rPr>
              <a:t>Consultation is an application that can be used to create an e –prescription and facilitates online-doctor consultation. The primary motive of this project is to develop an application to help a patient take medicines as prescribed (as per dosage) without fail and to maintain a systematic communication between doctor and patient. R</a:t>
            </a:r>
            <a:r>
              <a:rPr lang="en-US" baseline="-25000" dirty="0">
                <a:solidFill>
                  <a:schemeClr val="tx1">
                    <a:lumMod val="50000"/>
                  </a:schemeClr>
                </a:solidFill>
              </a:rPr>
              <a:t>x </a:t>
            </a:r>
            <a:r>
              <a:rPr lang="en-US" dirty="0">
                <a:solidFill>
                  <a:schemeClr val="tx1">
                    <a:lumMod val="50000"/>
                  </a:schemeClr>
                </a:solidFill>
              </a:rPr>
              <a:t>Consultation is a Web-app (for doctors) and an android application (for patient).</a:t>
            </a:r>
            <a:endParaRPr lang="en-IN" dirty="0">
              <a:solidFill>
                <a:schemeClr val="tx1">
                  <a:lumMod val="50000"/>
                </a:schemeClr>
              </a:solidFill>
            </a:endParaRPr>
          </a:p>
          <a:p>
            <a:r>
              <a:rPr lang="en-US" dirty="0" smtClean="0"/>
              <a:t>.</a:t>
            </a:r>
            <a:endParaRPr lang="en-IN" dirty="0"/>
          </a:p>
          <a:p>
            <a:endParaRPr lang="en-IN" dirty="0"/>
          </a:p>
        </p:txBody>
      </p:sp>
      <p:grpSp>
        <p:nvGrpSpPr>
          <p:cNvPr id="2" name="Group 1"/>
          <p:cNvGrpSpPr/>
          <p:nvPr/>
        </p:nvGrpSpPr>
        <p:grpSpPr>
          <a:xfrm>
            <a:off x="719675" y="3668206"/>
            <a:ext cx="11077373" cy="2902312"/>
            <a:chOff x="719675" y="3668206"/>
            <a:chExt cx="11077373" cy="2902312"/>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675" y="4261996"/>
              <a:ext cx="1172459" cy="1623649"/>
            </a:xfrm>
            <a:prstGeom prst="rect">
              <a:avLst/>
            </a:prstGeom>
          </p:spPr>
        </p:pic>
        <p:cxnSp>
          <p:nvCxnSpPr>
            <p:cNvPr id="9" name="Straight Arrow Connector 8"/>
            <p:cNvCxnSpPr>
              <a:stCxn id="7" idx="3"/>
            </p:cNvCxnSpPr>
            <p:nvPr/>
          </p:nvCxnSpPr>
          <p:spPr>
            <a:xfrm flipV="1">
              <a:off x="1892134" y="5073820"/>
              <a:ext cx="529094" cy="1"/>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1228" y="4452553"/>
              <a:ext cx="1269507" cy="1275919"/>
            </a:xfrm>
            <a:prstGeom prst="rect">
              <a:avLst/>
            </a:prstGeom>
          </p:spPr>
        </p:pic>
        <p:cxnSp>
          <p:nvCxnSpPr>
            <p:cNvPr id="13" name="Straight Arrow Connector 12"/>
            <p:cNvCxnSpPr/>
            <p:nvPr/>
          </p:nvCxnSpPr>
          <p:spPr>
            <a:xfrm flipV="1">
              <a:off x="3799268" y="4610637"/>
              <a:ext cx="669701" cy="283335"/>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5" name="Straight Arrow Connector 14"/>
            <p:cNvCxnSpPr/>
            <p:nvPr/>
          </p:nvCxnSpPr>
          <p:spPr>
            <a:xfrm>
              <a:off x="3799268" y="5316219"/>
              <a:ext cx="669701" cy="311849"/>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4665" y="3848220"/>
              <a:ext cx="1697650" cy="1045752"/>
            </a:xfrm>
            <a:prstGeom prst="rect">
              <a:avLst/>
            </a:prstGeom>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54665" y="5418858"/>
              <a:ext cx="1339140" cy="1151660"/>
            </a:xfrm>
            <a:prstGeom prst="rect">
              <a:avLst/>
            </a:prstGeom>
          </p:spPr>
        </p:pic>
        <p:cxnSp>
          <p:nvCxnSpPr>
            <p:cNvPr id="21" name="Straight Arrow Connector 20"/>
            <p:cNvCxnSpPr/>
            <p:nvPr/>
          </p:nvCxnSpPr>
          <p:spPr>
            <a:xfrm>
              <a:off x="6655236" y="4569824"/>
              <a:ext cx="1072088"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pic>
          <p:nvPicPr>
            <p:cNvPr id="22" name="Picture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12573" y="3668206"/>
              <a:ext cx="2037265" cy="1568694"/>
            </a:xfrm>
            <a:prstGeom prst="rect">
              <a:avLst/>
            </a:prstGeom>
          </p:spPr>
        </p:pic>
        <p:cxnSp>
          <p:nvCxnSpPr>
            <p:cNvPr id="26" name="Straight Arrow Connector 25"/>
            <p:cNvCxnSpPr/>
            <p:nvPr/>
          </p:nvCxnSpPr>
          <p:spPr>
            <a:xfrm>
              <a:off x="6194738" y="5822970"/>
              <a:ext cx="4159876" cy="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28" name="Straight Arrow Connector 27"/>
            <p:cNvCxnSpPr/>
            <p:nvPr/>
          </p:nvCxnSpPr>
          <p:spPr>
            <a:xfrm>
              <a:off x="9649838" y="5090512"/>
              <a:ext cx="833565" cy="225707"/>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pic>
          <p:nvPicPr>
            <p:cNvPr id="32" name="Picture 3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577848" y="4610637"/>
              <a:ext cx="1219200" cy="1219200"/>
            </a:xfrm>
            <a:prstGeom prst="rect">
              <a:avLst/>
            </a:prstGeom>
          </p:spPr>
        </p:pic>
      </p:grpSp>
    </p:spTree>
    <p:extLst>
      <p:ext uri="{BB962C8B-B14F-4D97-AF65-F5344CB8AC3E}">
        <p14:creationId xmlns:p14="http://schemas.microsoft.com/office/powerpoint/2010/main" val="219743641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9098" y="772732"/>
            <a:ext cx="7946265" cy="784830"/>
          </a:xfrm>
          <a:prstGeom prst="rect">
            <a:avLst/>
          </a:prstGeom>
          <a:noFill/>
        </p:spPr>
        <p:txBody>
          <a:bodyPr wrap="square" rtlCol="0">
            <a:spAutoFit/>
          </a:bodyPr>
          <a:lstStyle/>
          <a:p>
            <a:r>
              <a:rPr lang="en-IN" sz="4500" dirty="0" smtClean="0">
                <a:ln w="0"/>
                <a:solidFill>
                  <a:schemeClr val="accent1"/>
                </a:solidFill>
                <a:effectLst>
                  <a:outerShdw blurRad="38100" dist="25400" dir="5400000" algn="ctr" rotWithShape="0">
                    <a:srgbClr val="6E747A">
                      <a:alpha val="43000"/>
                    </a:srgbClr>
                  </a:outerShdw>
                </a:effectLst>
              </a:rPr>
              <a:t>Project Abstract - Webapp</a:t>
            </a:r>
            <a:endParaRPr lang="en-IN" sz="4500" dirty="0">
              <a:ln w="0"/>
              <a:solidFill>
                <a:schemeClr val="accent1"/>
              </a:solidFill>
              <a:effectLst>
                <a:outerShdw blurRad="38100" dist="25400" dir="5400000" algn="ctr" rotWithShape="0">
                  <a:srgbClr val="6E747A">
                    <a:alpha val="43000"/>
                  </a:srgbClr>
                </a:outerShdw>
              </a:effectLst>
            </a:endParaRPr>
          </a:p>
        </p:txBody>
      </p:sp>
      <p:sp>
        <p:nvSpPr>
          <p:cNvPr id="6" name="Rectangle 5"/>
          <p:cNvSpPr/>
          <p:nvPr/>
        </p:nvSpPr>
        <p:spPr>
          <a:xfrm>
            <a:off x="528034" y="2414905"/>
            <a:ext cx="11269014" cy="2031325"/>
          </a:xfrm>
          <a:prstGeom prst="rect">
            <a:avLst/>
          </a:prstGeom>
        </p:spPr>
        <p:txBody>
          <a:bodyPr wrap="square">
            <a:spAutoFit/>
          </a:bodyPr>
          <a:lstStyle/>
          <a:p>
            <a:r>
              <a:rPr lang="en-US" dirty="0">
                <a:solidFill>
                  <a:schemeClr val="bg2">
                    <a:lumMod val="50000"/>
                  </a:schemeClr>
                </a:solidFill>
              </a:rPr>
              <a:t>R</a:t>
            </a:r>
            <a:r>
              <a:rPr lang="en-US" baseline="-25000" dirty="0">
                <a:solidFill>
                  <a:schemeClr val="bg2">
                    <a:lumMod val="50000"/>
                  </a:schemeClr>
                </a:solidFill>
              </a:rPr>
              <a:t>x</a:t>
            </a:r>
            <a:r>
              <a:rPr lang="en-US" dirty="0">
                <a:solidFill>
                  <a:schemeClr val="bg2">
                    <a:lumMod val="50000"/>
                  </a:schemeClr>
                </a:solidFill>
              </a:rPr>
              <a:t> Consultation (Web-app) will be developed for doctors to create prescriptions which will be stored in the azure database. This prescription will contain the personal details of the patient, case history and medical history of the patient, issue date of the prescription, validity of the prescription and prescribed medicines with dosage details. Initially doctor has to input login credentials to use the applications. A doctor can view previous prescriptions he issued as well as create new prescription. This can be a way to recording information about all the patient a doctor attended in a given period of time.</a:t>
            </a:r>
            <a:endParaRPr lang="en-IN" dirty="0">
              <a:solidFill>
                <a:schemeClr val="bg2">
                  <a:lumMod val="50000"/>
                </a:schemeClr>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5363" y="4003720"/>
            <a:ext cx="2857500" cy="2857500"/>
          </a:xfrm>
          <a:prstGeom prst="rect">
            <a:avLst/>
          </a:prstGeom>
        </p:spPr>
      </p:pic>
    </p:spTree>
    <p:extLst>
      <p:ext uri="{BB962C8B-B14F-4D97-AF65-F5344CB8AC3E}">
        <p14:creationId xmlns:p14="http://schemas.microsoft.com/office/powerpoint/2010/main" val="429118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9098" y="772732"/>
            <a:ext cx="7946265" cy="784830"/>
          </a:xfrm>
          <a:prstGeom prst="rect">
            <a:avLst/>
          </a:prstGeom>
          <a:noFill/>
        </p:spPr>
        <p:txBody>
          <a:bodyPr wrap="square" rtlCol="0">
            <a:spAutoFit/>
          </a:bodyPr>
          <a:lstStyle/>
          <a:p>
            <a:r>
              <a:rPr lang="en-IN" sz="4500" dirty="0" smtClean="0">
                <a:ln w="0"/>
                <a:solidFill>
                  <a:schemeClr val="accent1"/>
                </a:solidFill>
                <a:effectLst>
                  <a:outerShdw blurRad="38100" dist="25400" dir="5400000" algn="ctr" rotWithShape="0">
                    <a:srgbClr val="6E747A">
                      <a:alpha val="43000"/>
                    </a:srgbClr>
                  </a:outerShdw>
                </a:effectLst>
              </a:rPr>
              <a:t>Screen Shots- Webapp</a:t>
            </a:r>
            <a:endParaRPr lang="en-IN" sz="4500" dirty="0">
              <a:ln w="0"/>
              <a:solidFill>
                <a:schemeClr val="accent1"/>
              </a:solidFill>
              <a:effectLst>
                <a:outerShdw blurRad="38100" dist="25400" dir="5400000" algn="ctr" rotWithShape="0">
                  <a:srgbClr val="6E747A">
                    <a:alpha val="43000"/>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032" y="2314681"/>
            <a:ext cx="8023539" cy="4214907"/>
          </a:xfrm>
          <a:prstGeom prst="rect">
            <a:avLst/>
          </a:prstGeom>
          <a:ln>
            <a:solidFill>
              <a:schemeClr val="tx2">
                <a:lumMod val="50000"/>
              </a:schemeClr>
            </a:solidFill>
          </a:ln>
        </p:spPr>
      </p:pic>
      <p:sp>
        <p:nvSpPr>
          <p:cNvPr id="8" name="TextBox 7"/>
          <p:cNvSpPr txBox="1"/>
          <p:nvPr/>
        </p:nvSpPr>
        <p:spPr>
          <a:xfrm>
            <a:off x="8822028" y="3029612"/>
            <a:ext cx="1988550" cy="2185214"/>
          </a:xfrm>
          <a:prstGeom prst="rect">
            <a:avLst/>
          </a:prstGeom>
          <a:noFill/>
        </p:spPr>
        <p:txBody>
          <a:bodyPr wrap="square" rtlCol="0">
            <a:spAutoFit/>
          </a:bodyPr>
          <a:lstStyle/>
          <a:p>
            <a:pPr marL="285750" indent="-285750">
              <a:buFont typeface="Arial" panose="020B0604020202020204" pitchFamily="34" charset="0"/>
              <a:buChar char="•"/>
            </a:pPr>
            <a:r>
              <a:rPr lang="en-IN" sz="1700" dirty="0" smtClean="0">
                <a:solidFill>
                  <a:schemeClr val="bg2">
                    <a:lumMod val="50000"/>
                  </a:schemeClr>
                </a:solidFill>
              </a:rPr>
              <a:t>Doctor enters </a:t>
            </a:r>
            <a:r>
              <a:rPr lang="en-IN" sz="1700" b="1" dirty="0" smtClean="0">
                <a:solidFill>
                  <a:schemeClr val="bg2">
                    <a:lumMod val="50000"/>
                  </a:schemeClr>
                </a:solidFill>
              </a:rPr>
              <a:t>login id </a:t>
            </a:r>
            <a:r>
              <a:rPr lang="en-IN" sz="1700" dirty="0" smtClean="0">
                <a:solidFill>
                  <a:schemeClr val="bg2">
                    <a:lumMod val="50000"/>
                  </a:schemeClr>
                </a:solidFill>
              </a:rPr>
              <a:t>and </a:t>
            </a:r>
            <a:r>
              <a:rPr lang="en-IN" sz="1700" b="1" dirty="0" smtClean="0">
                <a:solidFill>
                  <a:schemeClr val="bg2">
                    <a:lumMod val="50000"/>
                  </a:schemeClr>
                </a:solidFill>
              </a:rPr>
              <a:t>password</a:t>
            </a:r>
            <a:r>
              <a:rPr lang="en-IN" sz="1700" dirty="0" smtClean="0">
                <a:solidFill>
                  <a:schemeClr val="bg2">
                    <a:lumMod val="50000"/>
                  </a:schemeClr>
                </a:solidFill>
              </a:rPr>
              <a:t> (already registered in database) </a:t>
            </a:r>
          </a:p>
          <a:p>
            <a:pPr marL="285750" indent="-285750">
              <a:buFont typeface="Arial" panose="020B0604020202020204" pitchFamily="34" charset="0"/>
              <a:buChar char="•"/>
            </a:pPr>
            <a:r>
              <a:rPr lang="en-IN" sz="1700" dirty="0" smtClean="0">
                <a:solidFill>
                  <a:schemeClr val="bg2">
                    <a:lumMod val="50000"/>
                  </a:schemeClr>
                </a:solidFill>
              </a:rPr>
              <a:t>And click </a:t>
            </a:r>
            <a:r>
              <a:rPr lang="en-IN" sz="1700" b="1" dirty="0" smtClean="0">
                <a:solidFill>
                  <a:schemeClr val="bg2">
                    <a:lumMod val="50000"/>
                  </a:schemeClr>
                </a:solidFill>
              </a:rPr>
              <a:t>Login</a:t>
            </a:r>
            <a:r>
              <a:rPr lang="en-IN" sz="1700" dirty="0" smtClean="0">
                <a:solidFill>
                  <a:schemeClr val="bg2">
                    <a:lumMod val="50000"/>
                  </a:schemeClr>
                </a:solidFill>
              </a:rPr>
              <a:t> </a:t>
            </a:r>
            <a:endParaRPr lang="en-IN" sz="1700" dirty="0">
              <a:solidFill>
                <a:schemeClr val="bg2">
                  <a:lumMod val="50000"/>
                </a:schemeClr>
              </a:solidFill>
            </a:endParaRPr>
          </a:p>
        </p:txBody>
      </p:sp>
    </p:spTree>
    <p:extLst>
      <p:ext uri="{BB962C8B-B14F-4D97-AF65-F5344CB8AC3E}">
        <p14:creationId xmlns:p14="http://schemas.microsoft.com/office/powerpoint/2010/main" val="3834445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9098" y="772732"/>
            <a:ext cx="7946265" cy="784830"/>
          </a:xfrm>
          <a:prstGeom prst="rect">
            <a:avLst/>
          </a:prstGeom>
          <a:noFill/>
        </p:spPr>
        <p:txBody>
          <a:bodyPr wrap="square" rtlCol="0">
            <a:spAutoFit/>
          </a:bodyPr>
          <a:lstStyle/>
          <a:p>
            <a:r>
              <a:rPr lang="en-IN" sz="4500" dirty="0" smtClean="0">
                <a:ln w="0"/>
                <a:solidFill>
                  <a:schemeClr val="accent1"/>
                </a:solidFill>
                <a:effectLst>
                  <a:outerShdw blurRad="38100" dist="25400" dir="5400000" algn="ctr" rotWithShape="0">
                    <a:srgbClr val="6E747A">
                      <a:alpha val="43000"/>
                    </a:srgbClr>
                  </a:outerShdw>
                </a:effectLst>
              </a:rPr>
              <a:t>Screen Shots- Webapp</a:t>
            </a:r>
            <a:endParaRPr lang="en-IN" sz="4500" dirty="0">
              <a:ln w="0"/>
              <a:solidFill>
                <a:schemeClr val="accent1"/>
              </a:solidFill>
              <a:effectLst>
                <a:outerShdw blurRad="38100" dist="25400" dir="5400000" algn="ctr" rotWithShape="0">
                  <a:srgbClr val="6E747A">
                    <a:alpha val="43000"/>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033" y="2362624"/>
            <a:ext cx="8247600" cy="4395500"/>
          </a:xfrm>
          <a:prstGeom prst="rect">
            <a:avLst/>
          </a:prstGeom>
          <a:ln>
            <a:solidFill>
              <a:schemeClr val="tx2">
                <a:lumMod val="50000"/>
              </a:schemeClr>
            </a:solidFill>
          </a:ln>
        </p:spPr>
      </p:pic>
      <p:sp>
        <p:nvSpPr>
          <p:cNvPr id="6" name="TextBox 5"/>
          <p:cNvSpPr txBox="1"/>
          <p:nvPr/>
        </p:nvSpPr>
        <p:spPr>
          <a:xfrm>
            <a:off x="8976574" y="2233809"/>
            <a:ext cx="2743201" cy="4308872"/>
          </a:xfrm>
          <a:prstGeom prst="rect">
            <a:avLst/>
          </a:prstGeom>
          <a:noFill/>
        </p:spPr>
        <p:txBody>
          <a:bodyPr wrap="square" rtlCol="0">
            <a:spAutoFit/>
          </a:bodyPr>
          <a:lstStyle/>
          <a:p>
            <a:r>
              <a:rPr lang="en-IN" b="1" u="sng" dirty="0" smtClean="0">
                <a:solidFill>
                  <a:schemeClr val="bg2">
                    <a:lumMod val="50000"/>
                  </a:schemeClr>
                </a:solidFill>
              </a:rPr>
              <a:t>R</a:t>
            </a:r>
            <a:r>
              <a:rPr lang="en-IN" b="1" u="sng" baseline="-25000" dirty="0" smtClean="0">
                <a:solidFill>
                  <a:schemeClr val="bg2">
                    <a:lumMod val="50000"/>
                  </a:schemeClr>
                </a:solidFill>
              </a:rPr>
              <a:t>x</a:t>
            </a:r>
            <a:r>
              <a:rPr lang="en-IN" b="1" u="sng" dirty="0" smtClean="0">
                <a:solidFill>
                  <a:schemeClr val="bg2">
                    <a:lumMod val="50000"/>
                  </a:schemeClr>
                </a:solidFill>
              </a:rPr>
              <a:t> Consultation -</a:t>
            </a:r>
          </a:p>
          <a:p>
            <a:r>
              <a:rPr lang="en-IN" b="1" u="sng" dirty="0" smtClean="0">
                <a:solidFill>
                  <a:schemeClr val="bg2">
                    <a:lumMod val="50000"/>
                  </a:schemeClr>
                </a:solidFill>
              </a:rPr>
              <a:t>Home Page</a:t>
            </a:r>
            <a:endParaRPr lang="en-IN" b="1" u="sng" dirty="0">
              <a:solidFill>
                <a:schemeClr val="bg2">
                  <a:lumMod val="50000"/>
                </a:schemeClr>
              </a:solidFill>
            </a:endParaRPr>
          </a:p>
          <a:p>
            <a:pPr marL="285750" indent="-285750">
              <a:buFont typeface="Arial" panose="020B0604020202020204" pitchFamily="34" charset="0"/>
              <a:buChar char="•"/>
            </a:pPr>
            <a:r>
              <a:rPr lang="en-IN" sz="1700" b="1" dirty="0" smtClean="0">
                <a:solidFill>
                  <a:schemeClr val="bg2">
                    <a:lumMod val="50000"/>
                  </a:schemeClr>
                </a:solidFill>
              </a:rPr>
              <a:t>Home- </a:t>
            </a:r>
            <a:r>
              <a:rPr lang="en-IN" sz="1700" dirty="0" smtClean="0">
                <a:solidFill>
                  <a:schemeClr val="bg2">
                    <a:lumMod val="50000"/>
                  </a:schemeClr>
                </a:solidFill>
              </a:rPr>
              <a:t>Redirect to home page</a:t>
            </a:r>
          </a:p>
          <a:p>
            <a:pPr marL="285750" indent="-285750">
              <a:buFont typeface="Arial" panose="020B0604020202020204" pitchFamily="34" charset="0"/>
              <a:buChar char="•"/>
            </a:pPr>
            <a:r>
              <a:rPr lang="en-IN" sz="1700" b="1" dirty="0" smtClean="0">
                <a:solidFill>
                  <a:schemeClr val="bg2">
                    <a:lumMod val="50000"/>
                  </a:schemeClr>
                </a:solidFill>
              </a:rPr>
              <a:t>My Account </a:t>
            </a:r>
            <a:r>
              <a:rPr lang="en-IN" sz="1700" dirty="0" smtClean="0">
                <a:solidFill>
                  <a:schemeClr val="bg2">
                    <a:lumMod val="50000"/>
                  </a:schemeClr>
                </a:solidFill>
              </a:rPr>
              <a:t>– to edit or view  Doctor’s details</a:t>
            </a:r>
          </a:p>
          <a:p>
            <a:pPr marL="285750" indent="-285750">
              <a:buFont typeface="Arial" panose="020B0604020202020204" pitchFamily="34" charset="0"/>
              <a:buChar char="•"/>
            </a:pPr>
            <a:r>
              <a:rPr lang="en-IN" sz="1700" b="1" dirty="0" smtClean="0">
                <a:solidFill>
                  <a:schemeClr val="bg2">
                    <a:lumMod val="50000"/>
                  </a:schemeClr>
                </a:solidFill>
              </a:rPr>
              <a:t>Technical Support </a:t>
            </a:r>
            <a:r>
              <a:rPr lang="en-IN" sz="1700" dirty="0" smtClean="0">
                <a:solidFill>
                  <a:schemeClr val="bg2">
                    <a:lumMod val="50000"/>
                  </a:schemeClr>
                </a:solidFill>
              </a:rPr>
              <a:t>– If doctor needs technical assistance </a:t>
            </a:r>
          </a:p>
          <a:p>
            <a:pPr marL="285750" indent="-285750">
              <a:buFont typeface="Arial" panose="020B0604020202020204" pitchFamily="34" charset="0"/>
              <a:buChar char="•"/>
            </a:pPr>
            <a:r>
              <a:rPr lang="en-IN" sz="1700" b="1" dirty="0" smtClean="0">
                <a:solidFill>
                  <a:schemeClr val="bg2">
                    <a:lumMod val="50000"/>
                  </a:schemeClr>
                </a:solidFill>
              </a:rPr>
              <a:t>About Us </a:t>
            </a:r>
            <a:r>
              <a:rPr lang="en-IN" sz="1700" dirty="0" smtClean="0">
                <a:solidFill>
                  <a:schemeClr val="bg2">
                    <a:lumMod val="50000"/>
                  </a:schemeClr>
                </a:solidFill>
              </a:rPr>
              <a:t>– Details about project</a:t>
            </a:r>
          </a:p>
          <a:p>
            <a:pPr marL="285750" indent="-285750">
              <a:buFont typeface="Arial" panose="020B0604020202020204" pitchFamily="34" charset="0"/>
              <a:buChar char="•"/>
            </a:pPr>
            <a:r>
              <a:rPr lang="en-IN" sz="1700" b="1" dirty="0" smtClean="0">
                <a:solidFill>
                  <a:schemeClr val="bg2">
                    <a:lumMod val="50000"/>
                  </a:schemeClr>
                </a:solidFill>
              </a:rPr>
              <a:t>Settings</a:t>
            </a:r>
            <a:r>
              <a:rPr lang="en-IN" sz="1700" dirty="0">
                <a:solidFill>
                  <a:schemeClr val="bg2">
                    <a:lumMod val="50000"/>
                  </a:schemeClr>
                </a:solidFill>
              </a:rPr>
              <a:t> </a:t>
            </a:r>
            <a:r>
              <a:rPr lang="en-IN" sz="1700" dirty="0" smtClean="0">
                <a:solidFill>
                  <a:schemeClr val="bg2">
                    <a:lumMod val="50000"/>
                  </a:schemeClr>
                </a:solidFill>
              </a:rPr>
              <a:t>– Page Settings</a:t>
            </a:r>
          </a:p>
          <a:p>
            <a:pPr marL="285750" indent="-285750">
              <a:buFont typeface="Arial" panose="020B0604020202020204" pitchFamily="34" charset="0"/>
              <a:buChar char="•"/>
            </a:pPr>
            <a:r>
              <a:rPr lang="en-IN" sz="1700" b="1" dirty="0" smtClean="0">
                <a:solidFill>
                  <a:schemeClr val="bg2">
                    <a:lumMod val="50000"/>
                  </a:schemeClr>
                </a:solidFill>
              </a:rPr>
              <a:t>Logout</a:t>
            </a:r>
            <a:r>
              <a:rPr lang="en-IN" sz="1700" dirty="0" smtClean="0">
                <a:solidFill>
                  <a:schemeClr val="bg2">
                    <a:lumMod val="50000"/>
                  </a:schemeClr>
                </a:solidFill>
              </a:rPr>
              <a:t> – Sends the session </a:t>
            </a:r>
            <a:endParaRPr lang="en-IN" sz="1700" dirty="0">
              <a:solidFill>
                <a:schemeClr val="bg2">
                  <a:lumMod val="50000"/>
                </a:schemeClr>
              </a:solidFill>
            </a:endParaRPr>
          </a:p>
        </p:txBody>
      </p:sp>
    </p:spTree>
    <p:extLst>
      <p:ext uri="{BB962C8B-B14F-4D97-AF65-F5344CB8AC3E}">
        <p14:creationId xmlns:p14="http://schemas.microsoft.com/office/powerpoint/2010/main" val="30267666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9098" y="772732"/>
            <a:ext cx="7946265" cy="784830"/>
          </a:xfrm>
          <a:prstGeom prst="rect">
            <a:avLst/>
          </a:prstGeom>
          <a:noFill/>
        </p:spPr>
        <p:txBody>
          <a:bodyPr wrap="square" rtlCol="0">
            <a:spAutoFit/>
          </a:bodyPr>
          <a:lstStyle/>
          <a:p>
            <a:r>
              <a:rPr lang="en-IN" sz="4500" dirty="0" smtClean="0">
                <a:ln w="0"/>
                <a:solidFill>
                  <a:schemeClr val="accent1"/>
                </a:solidFill>
                <a:effectLst>
                  <a:outerShdw blurRad="38100" dist="25400" dir="5400000" algn="ctr" rotWithShape="0">
                    <a:srgbClr val="6E747A">
                      <a:alpha val="43000"/>
                    </a:srgbClr>
                  </a:outerShdw>
                </a:effectLst>
              </a:rPr>
              <a:t>Screen Shots- Webapp</a:t>
            </a:r>
            <a:endParaRPr lang="en-IN" sz="4500" dirty="0">
              <a:ln w="0"/>
              <a:solidFill>
                <a:schemeClr val="accent1"/>
              </a:solidFill>
              <a:effectLst>
                <a:outerShdw blurRad="38100" dist="25400" dir="5400000" algn="ctr" rotWithShape="0">
                  <a:srgbClr val="6E747A">
                    <a:alpha val="43000"/>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0912" y="2388641"/>
            <a:ext cx="8247600" cy="4310138"/>
          </a:xfrm>
          <a:prstGeom prst="rect">
            <a:avLst/>
          </a:prstGeom>
          <a:ln>
            <a:solidFill>
              <a:schemeClr val="tx2">
                <a:lumMod val="50000"/>
              </a:schemeClr>
            </a:solidFill>
          </a:ln>
        </p:spPr>
      </p:pic>
      <p:sp>
        <p:nvSpPr>
          <p:cNvPr id="6" name="TextBox 5"/>
          <p:cNvSpPr txBox="1"/>
          <p:nvPr/>
        </p:nvSpPr>
        <p:spPr>
          <a:xfrm>
            <a:off x="8981695" y="3400022"/>
            <a:ext cx="2511380" cy="2031325"/>
          </a:xfrm>
          <a:prstGeom prst="rect">
            <a:avLst/>
          </a:prstGeom>
          <a:noFill/>
        </p:spPr>
        <p:txBody>
          <a:bodyPr wrap="square" rtlCol="0">
            <a:spAutoFit/>
          </a:bodyPr>
          <a:lstStyle/>
          <a:p>
            <a:pPr marL="285750" indent="-285750">
              <a:buFont typeface="Arial" panose="020B0604020202020204" pitchFamily="34" charset="0"/>
              <a:buChar char="•"/>
            </a:pPr>
            <a:r>
              <a:rPr lang="en-IN" b="1" dirty="0" smtClean="0">
                <a:solidFill>
                  <a:schemeClr val="bg2">
                    <a:lumMod val="50000"/>
                  </a:schemeClr>
                </a:solidFill>
              </a:rPr>
              <a:t>Create new prescription</a:t>
            </a:r>
          </a:p>
          <a:p>
            <a:endParaRPr lang="en-IN" b="1" dirty="0" smtClean="0">
              <a:solidFill>
                <a:schemeClr val="bg2">
                  <a:lumMod val="50000"/>
                </a:schemeClr>
              </a:solidFill>
            </a:endParaRPr>
          </a:p>
          <a:p>
            <a:r>
              <a:rPr lang="en-IN" dirty="0" smtClean="0">
                <a:solidFill>
                  <a:schemeClr val="bg2">
                    <a:lumMod val="50000"/>
                  </a:schemeClr>
                </a:solidFill>
              </a:rPr>
              <a:t>     or View </a:t>
            </a:r>
          </a:p>
          <a:p>
            <a:endParaRPr lang="en-IN" dirty="0" smtClean="0">
              <a:solidFill>
                <a:schemeClr val="bg2">
                  <a:lumMod val="50000"/>
                </a:schemeClr>
              </a:solidFill>
            </a:endParaRPr>
          </a:p>
          <a:p>
            <a:pPr marL="285750" indent="-285750">
              <a:buFont typeface="Arial" panose="020B0604020202020204" pitchFamily="34" charset="0"/>
              <a:buChar char="•"/>
            </a:pPr>
            <a:r>
              <a:rPr lang="en-IN" b="1" dirty="0" smtClean="0">
                <a:solidFill>
                  <a:schemeClr val="bg2">
                    <a:lumMod val="50000"/>
                  </a:schemeClr>
                </a:solidFill>
              </a:rPr>
              <a:t>Previous prescriptions</a:t>
            </a:r>
            <a:endParaRPr lang="en-IN" b="1" dirty="0">
              <a:solidFill>
                <a:schemeClr val="bg2">
                  <a:lumMod val="50000"/>
                </a:schemeClr>
              </a:solidFill>
            </a:endParaRPr>
          </a:p>
        </p:txBody>
      </p:sp>
    </p:spTree>
    <p:extLst>
      <p:ext uri="{BB962C8B-B14F-4D97-AF65-F5344CB8AC3E}">
        <p14:creationId xmlns:p14="http://schemas.microsoft.com/office/powerpoint/2010/main" val="3696829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9098" y="772732"/>
            <a:ext cx="7946265" cy="784830"/>
          </a:xfrm>
          <a:prstGeom prst="rect">
            <a:avLst/>
          </a:prstGeom>
          <a:noFill/>
        </p:spPr>
        <p:txBody>
          <a:bodyPr wrap="square" rtlCol="0">
            <a:spAutoFit/>
          </a:bodyPr>
          <a:lstStyle/>
          <a:p>
            <a:r>
              <a:rPr lang="en-IN" sz="4500" dirty="0" smtClean="0">
                <a:ln w="0"/>
                <a:solidFill>
                  <a:schemeClr val="accent1"/>
                </a:solidFill>
                <a:effectLst>
                  <a:outerShdw blurRad="38100" dist="25400" dir="5400000" algn="ctr" rotWithShape="0">
                    <a:srgbClr val="6E747A">
                      <a:alpha val="43000"/>
                    </a:srgbClr>
                  </a:outerShdw>
                </a:effectLst>
              </a:rPr>
              <a:t>Screen Shots- Webapp</a:t>
            </a:r>
            <a:endParaRPr lang="en-IN" sz="4500" dirty="0">
              <a:ln w="0"/>
              <a:solidFill>
                <a:schemeClr val="accent1"/>
              </a:solidFill>
              <a:effectLst>
                <a:outerShdw blurRad="38100" dist="25400" dir="5400000" algn="ctr" rotWithShape="0">
                  <a:srgbClr val="6E747A">
                    <a:alpha val="43000"/>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033" y="2376027"/>
            <a:ext cx="8247789" cy="4395600"/>
          </a:xfrm>
          <a:prstGeom prst="rect">
            <a:avLst/>
          </a:prstGeom>
          <a:ln>
            <a:solidFill>
              <a:schemeClr val="tx2">
                <a:lumMod val="50000"/>
              </a:schemeClr>
            </a:solidFill>
          </a:ln>
        </p:spPr>
      </p:pic>
      <p:sp>
        <p:nvSpPr>
          <p:cNvPr id="6" name="TextBox 5"/>
          <p:cNvSpPr txBox="1"/>
          <p:nvPr/>
        </p:nvSpPr>
        <p:spPr>
          <a:xfrm>
            <a:off x="9105363" y="2822222"/>
            <a:ext cx="1918952" cy="3231654"/>
          </a:xfrm>
          <a:prstGeom prst="rect">
            <a:avLst/>
          </a:prstGeom>
          <a:noFill/>
        </p:spPr>
        <p:txBody>
          <a:bodyPr wrap="square" rtlCol="0">
            <a:spAutoFit/>
          </a:bodyPr>
          <a:lstStyle/>
          <a:p>
            <a:pPr marL="285750" indent="-285750">
              <a:buFont typeface="Arial" panose="020B0604020202020204" pitchFamily="34" charset="0"/>
              <a:buChar char="•"/>
            </a:pPr>
            <a:r>
              <a:rPr lang="en-IN" sz="1700" b="1" dirty="0" smtClean="0">
                <a:solidFill>
                  <a:schemeClr val="bg2">
                    <a:lumMod val="50000"/>
                  </a:schemeClr>
                </a:solidFill>
              </a:rPr>
              <a:t>Add rows </a:t>
            </a:r>
            <a:r>
              <a:rPr lang="en-IN" sz="1700" dirty="0" smtClean="0">
                <a:solidFill>
                  <a:schemeClr val="bg2">
                    <a:lumMod val="50000"/>
                  </a:schemeClr>
                </a:solidFill>
              </a:rPr>
              <a:t>or </a:t>
            </a:r>
            <a:r>
              <a:rPr lang="en-IN" sz="1700" b="1" dirty="0" smtClean="0">
                <a:solidFill>
                  <a:schemeClr val="bg2">
                    <a:lumMod val="50000"/>
                  </a:schemeClr>
                </a:solidFill>
              </a:rPr>
              <a:t>delete rows </a:t>
            </a:r>
            <a:endParaRPr lang="en-IN" sz="1700" dirty="0" smtClean="0">
              <a:solidFill>
                <a:schemeClr val="bg2">
                  <a:lumMod val="50000"/>
                </a:schemeClr>
              </a:solidFill>
            </a:endParaRPr>
          </a:p>
          <a:p>
            <a:pPr marL="285750" indent="-285750">
              <a:buFont typeface="Arial" panose="020B0604020202020204" pitchFamily="34" charset="0"/>
              <a:buChar char="•"/>
            </a:pPr>
            <a:r>
              <a:rPr lang="en-IN" sz="1700" b="1" dirty="0" smtClean="0">
                <a:solidFill>
                  <a:schemeClr val="bg2">
                    <a:lumMod val="50000"/>
                  </a:schemeClr>
                </a:solidFill>
              </a:rPr>
              <a:t>Save</a:t>
            </a:r>
            <a:r>
              <a:rPr lang="en-IN" sz="1700" dirty="0" smtClean="0">
                <a:solidFill>
                  <a:schemeClr val="bg2">
                    <a:lumMod val="50000"/>
                  </a:schemeClr>
                </a:solidFill>
              </a:rPr>
              <a:t> – saves the prescription to the database</a:t>
            </a:r>
          </a:p>
          <a:p>
            <a:pPr marL="285750" indent="-285750">
              <a:buFont typeface="Arial" panose="020B0604020202020204" pitchFamily="34" charset="0"/>
              <a:buChar char="•"/>
            </a:pPr>
            <a:r>
              <a:rPr lang="en-IN" sz="1700" b="1" dirty="0" smtClean="0">
                <a:solidFill>
                  <a:schemeClr val="bg2">
                    <a:lumMod val="50000"/>
                  </a:schemeClr>
                </a:solidFill>
              </a:rPr>
              <a:t>Reset</a:t>
            </a:r>
            <a:r>
              <a:rPr lang="en-IN" sz="1700" dirty="0" smtClean="0">
                <a:solidFill>
                  <a:schemeClr val="bg2">
                    <a:lumMod val="50000"/>
                  </a:schemeClr>
                </a:solidFill>
              </a:rPr>
              <a:t> – resets the form</a:t>
            </a:r>
          </a:p>
          <a:p>
            <a:pPr marL="285750" indent="-285750">
              <a:buFont typeface="Arial" panose="020B0604020202020204" pitchFamily="34" charset="0"/>
              <a:buChar char="•"/>
            </a:pPr>
            <a:r>
              <a:rPr lang="en-IN" sz="1700" b="1" dirty="0" smtClean="0">
                <a:solidFill>
                  <a:schemeClr val="bg2">
                    <a:lumMod val="50000"/>
                  </a:schemeClr>
                </a:solidFill>
              </a:rPr>
              <a:t>Print</a:t>
            </a:r>
            <a:r>
              <a:rPr lang="en-IN" sz="1700" dirty="0" smtClean="0">
                <a:solidFill>
                  <a:schemeClr val="bg2">
                    <a:lumMod val="50000"/>
                  </a:schemeClr>
                </a:solidFill>
              </a:rPr>
              <a:t> – Print the prescription</a:t>
            </a:r>
            <a:endParaRPr lang="en-IN" sz="1700" dirty="0">
              <a:solidFill>
                <a:schemeClr val="bg2">
                  <a:lumMod val="50000"/>
                </a:schemeClr>
              </a:solidFill>
            </a:endParaRPr>
          </a:p>
        </p:txBody>
      </p:sp>
    </p:spTree>
    <p:extLst>
      <p:ext uri="{BB962C8B-B14F-4D97-AF65-F5344CB8AC3E}">
        <p14:creationId xmlns:p14="http://schemas.microsoft.com/office/powerpoint/2010/main" val="3805503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9098" y="772732"/>
            <a:ext cx="8976575" cy="784830"/>
          </a:xfrm>
          <a:prstGeom prst="rect">
            <a:avLst/>
          </a:prstGeom>
          <a:noFill/>
        </p:spPr>
        <p:txBody>
          <a:bodyPr wrap="square" rtlCol="0">
            <a:spAutoFit/>
          </a:bodyPr>
          <a:lstStyle/>
          <a:p>
            <a:r>
              <a:rPr lang="en-IN" sz="4500" dirty="0">
                <a:ln w="0"/>
                <a:solidFill>
                  <a:schemeClr val="accent1"/>
                </a:solidFill>
                <a:effectLst>
                  <a:outerShdw blurRad="38100" dist="25400" dir="5400000" algn="ctr" rotWithShape="0">
                    <a:srgbClr val="6E747A">
                      <a:alpha val="43000"/>
                    </a:srgbClr>
                  </a:outerShdw>
                </a:effectLst>
              </a:rPr>
              <a:t>Project Abstract - </a:t>
            </a:r>
            <a:r>
              <a:rPr lang="en-IN" sz="4500" dirty="0" smtClean="0">
                <a:ln w="0"/>
                <a:solidFill>
                  <a:schemeClr val="accent1"/>
                </a:solidFill>
                <a:effectLst>
                  <a:outerShdw blurRad="38100" dist="25400" dir="5400000" algn="ctr" rotWithShape="0">
                    <a:srgbClr val="6E747A">
                      <a:alpha val="43000"/>
                    </a:srgbClr>
                  </a:outerShdw>
                </a:effectLst>
              </a:rPr>
              <a:t>Mobile</a:t>
            </a:r>
            <a:r>
              <a:rPr lang="en-IN" sz="4500" dirty="0" smtClean="0">
                <a:ln w="0"/>
                <a:solidFill>
                  <a:schemeClr val="accent1"/>
                </a:solidFill>
                <a:effectLst>
                  <a:outerShdw blurRad="38100" dist="25400" dir="5400000" algn="ctr" rotWithShape="0">
                    <a:srgbClr val="6E747A">
                      <a:alpha val="43000"/>
                    </a:srgbClr>
                  </a:outerShdw>
                </a:effectLst>
              </a:rPr>
              <a:t> </a:t>
            </a:r>
            <a:r>
              <a:rPr lang="en-IN" sz="4500" dirty="0" smtClean="0">
                <a:ln w="0"/>
                <a:solidFill>
                  <a:schemeClr val="accent1"/>
                </a:solidFill>
                <a:effectLst>
                  <a:outerShdw blurRad="38100" dist="25400" dir="5400000" algn="ctr" rotWithShape="0">
                    <a:srgbClr val="6E747A">
                      <a:alpha val="43000"/>
                    </a:srgbClr>
                  </a:outerShdw>
                </a:effectLst>
              </a:rPr>
              <a:t>App</a:t>
            </a:r>
            <a:endParaRPr lang="en-IN" sz="4500" dirty="0">
              <a:ln w="0"/>
              <a:solidFill>
                <a:schemeClr val="accent1"/>
              </a:solidFill>
              <a:effectLst>
                <a:outerShdw blurRad="38100" dist="25400" dir="5400000" algn="ctr" rotWithShape="0">
                  <a:srgbClr val="6E747A">
                    <a:alpha val="43000"/>
                  </a:srgbClr>
                </a:outerShdw>
              </a:effectLst>
            </a:endParaRPr>
          </a:p>
        </p:txBody>
      </p:sp>
      <p:sp>
        <p:nvSpPr>
          <p:cNvPr id="6" name="TextBox 5"/>
          <p:cNvSpPr txBox="1"/>
          <p:nvPr/>
        </p:nvSpPr>
        <p:spPr>
          <a:xfrm>
            <a:off x="463638" y="2434107"/>
            <a:ext cx="11256136" cy="2585323"/>
          </a:xfrm>
          <a:prstGeom prst="rect">
            <a:avLst/>
          </a:prstGeom>
          <a:noFill/>
        </p:spPr>
        <p:txBody>
          <a:bodyPr wrap="square" rtlCol="0">
            <a:spAutoFit/>
          </a:bodyPr>
          <a:lstStyle/>
          <a:p>
            <a:r>
              <a:rPr lang="en-US" dirty="0">
                <a:solidFill>
                  <a:schemeClr val="bg2">
                    <a:lumMod val="50000"/>
                  </a:schemeClr>
                </a:solidFill>
              </a:rPr>
              <a:t>R</a:t>
            </a:r>
            <a:r>
              <a:rPr lang="en-US" baseline="-25000" dirty="0">
                <a:solidFill>
                  <a:schemeClr val="bg2">
                    <a:lumMod val="50000"/>
                  </a:schemeClr>
                </a:solidFill>
              </a:rPr>
              <a:t>x</a:t>
            </a:r>
            <a:r>
              <a:rPr lang="en-US" dirty="0">
                <a:solidFill>
                  <a:schemeClr val="bg2">
                    <a:lumMod val="50000"/>
                  </a:schemeClr>
                </a:solidFill>
              </a:rPr>
              <a:t> Consultation </a:t>
            </a:r>
            <a:r>
              <a:rPr lang="en-US" dirty="0" smtClean="0">
                <a:solidFill>
                  <a:schemeClr val="bg2">
                    <a:lumMod val="50000"/>
                  </a:schemeClr>
                </a:solidFill>
              </a:rPr>
              <a:t>(</a:t>
            </a:r>
            <a:r>
              <a:rPr lang="en-US" dirty="0" smtClean="0">
                <a:solidFill>
                  <a:schemeClr val="bg2">
                    <a:lumMod val="50000"/>
                  </a:schemeClr>
                </a:solidFill>
              </a:rPr>
              <a:t>Mobile</a:t>
            </a:r>
            <a:r>
              <a:rPr lang="en-US" dirty="0" smtClean="0">
                <a:solidFill>
                  <a:schemeClr val="bg2">
                    <a:lumMod val="50000"/>
                  </a:schemeClr>
                </a:solidFill>
              </a:rPr>
              <a:t> </a:t>
            </a:r>
            <a:r>
              <a:rPr lang="en-US" dirty="0">
                <a:solidFill>
                  <a:schemeClr val="bg2">
                    <a:lumMod val="50000"/>
                  </a:schemeClr>
                </a:solidFill>
              </a:rPr>
              <a:t>app) will be available for patients. This app will give alerts to the patient about the medicines to be taken at regular intervals of time and it will have other features like emergency message and call, consultation chat with the doctor etc. A patient can login to check the prescription, start and stop alerts based on the requirement. Consultation chat feature can be used by the patient in case of any issues or concerns regarding the prescriptions. Two contact details can be marked in the application, which will be use in case of emergency. This app will have doctor details for future reference. A constraint on prescription validity can be implemented. That is, the prescription will expire after its validity period.</a:t>
            </a:r>
            <a:endParaRPr lang="en-IN" dirty="0">
              <a:solidFill>
                <a:schemeClr val="bg2">
                  <a:lumMod val="50000"/>
                </a:schemeClr>
              </a:solidFill>
            </a:endParaRPr>
          </a:p>
          <a:p>
            <a:endParaRPr lang="en-IN"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9134878" y="4355742"/>
            <a:ext cx="2584896" cy="2321954"/>
          </a:xfrm>
          <a:prstGeom prst="rect">
            <a:avLst/>
          </a:prstGeom>
        </p:spPr>
      </p:pic>
    </p:spTree>
    <p:extLst>
      <p:ext uri="{BB962C8B-B14F-4D97-AF65-F5344CB8AC3E}">
        <p14:creationId xmlns:p14="http://schemas.microsoft.com/office/powerpoint/2010/main" val="3930425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9098" y="772732"/>
            <a:ext cx="7946265" cy="784830"/>
          </a:xfrm>
          <a:prstGeom prst="rect">
            <a:avLst/>
          </a:prstGeom>
          <a:noFill/>
        </p:spPr>
        <p:txBody>
          <a:bodyPr wrap="square" rtlCol="0">
            <a:spAutoFit/>
          </a:bodyPr>
          <a:lstStyle/>
          <a:p>
            <a:r>
              <a:rPr lang="en-IN" sz="4500" dirty="0" smtClean="0">
                <a:ln w="0"/>
                <a:solidFill>
                  <a:schemeClr val="accent1"/>
                </a:solidFill>
                <a:effectLst>
                  <a:outerShdw blurRad="38100" dist="25400" dir="5400000" algn="ctr" rotWithShape="0">
                    <a:srgbClr val="6E747A">
                      <a:alpha val="43000"/>
                    </a:srgbClr>
                  </a:outerShdw>
                </a:effectLst>
              </a:rPr>
              <a:t>Screen Shots- </a:t>
            </a:r>
            <a:r>
              <a:rPr lang="en-IN" sz="4500" dirty="0">
                <a:ln w="0"/>
                <a:solidFill>
                  <a:schemeClr val="accent1"/>
                </a:solidFill>
                <a:effectLst>
                  <a:outerShdw blurRad="38100" dist="25400" dir="5400000" algn="ctr" rotWithShape="0">
                    <a:srgbClr val="6E747A">
                      <a:alpha val="43000"/>
                    </a:srgbClr>
                  </a:outerShdw>
                </a:effectLst>
              </a:rPr>
              <a:t>Mobile App</a:t>
            </a:r>
            <a:endParaRPr lang="en-IN" sz="4500" dirty="0">
              <a:ln w="0"/>
              <a:solidFill>
                <a:schemeClr val="accent1"/>
              </a:solidFill>
              <a:effectLst>
                <a:outerShdw blurRad="38100" dist="25400" dir="5400000" algn="ctr" rotWithShape="0">
                  <a:srgbClr val="6E747A">
                    <a:alpha val="43000"/>
                  </a:srgbClr>
                </a:outerShdw>
              </a:effectLst>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9098" y="2153407"/>
            <a:ext cx="2553056" cy="4534533"/>
          </a:xfrm>
          <a:prstGeom prst="rect">
            <a:avLst/>
          </a:prstGeom>
          <a:ln>
            <a:solidFill>
              <a:schemeClr val="tx2">
                <a:lumMod val="50000"/>
              </a:schemeClr>
            </a:solidFill>
          </a:ln>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46245" y="2162934"/>
            <a:ext cx="2553056" cy="4525006"/>
          </a:xfrm>
          <a:prstGeom prst="rect">
            <a:avLst/>
          </a:prstGeom>
          <a:ln>
            <a:solidFill>
              <a:schemeClr val="tx2">
                <a:lumMod val="50000"/>
              </a:schemeClr>
            </a:solidFill>
          </a:ln>
        </p:spPr>
      </p:pic>
      <p:sp>
        <p:nvSpPr>
          <p:cNvPr id="12" name="TextBox 11"/>
          <p:cNvSpPr txBox="1"/>
          <p:nvPr/>
        </p:nvSpPr>
        <p:spPr>
          <a:xfrm>
            <a:off x="3712154" y="3032337"/>
            <a:ext cx="1957589" cy="1708160"/>
          </a:xfrm>
          <a:prstGeom prst="rect">
            <a:avLst/>
          </a:prstGeom>
          <a:noFill/>
        </p:spPr>
        <p:txBody>
          <a:bodyPr wrap="square" rtlCol="0">
            <a:spAutoFit/>
          </a:bodyPr>
          <a:lstStyle/>
          <a:p>
            <a:pPr marL="285750" indent="-285750">
              <a:buFontTx/>
              <a:buChar char="-"/>
            </a:pPr>
            <a:r>
              <a:rPr lang="en-IN" b="1" dirty="0" smtClean="0">
                <a:solidFill>
                  <a:schemeClr val="bg2">
                    <a:lumMod val="50000"/>
                  </a:schemeClr>
                </a:solidFill>
              </a:rPr>
              <a:t>Login Screen</a:t>
            </a:r>
          </a:p>
          <a:p>
            <a:pPr marL="285750" indent="-285750">
              <a:buFontTx/>
              <a:buChar char="-"/>
            </a:pPr>
            <a:endParaRPr lang="en-IN" b="1" dirty="0">
              <a:solidFill>
                <a:schemeClr val="bg2">
                  <a:lumMod val="50000"/>
                </a:schemeClr>
              </a:solidFill>
            </a:endParaRPr>
          </a:p>
          <a:p>
            <a:pPr marL="285750" indent="-285750">
              <a:buFont typeface="Arial" panose="020B0604020202020204" pitchFamily="34" charset="0"/>
              <a:buChar char="•"/>
            </a:pPr>
            <a:r>
              <a:rPr lang="en-IN" sz="1700" dirty="0" smtClean="0">
                <a:solidFill>
                  <a:schemeClr val="bg2">
                    <a:lumMod val="50000"/>
                  </a:schemeClr>
                </a:solidFill>
              </a:rPr>
              <a:t>Enter PID and Password to login</a:t>
            </a:r>
          </a:p>
          <a:p>
            <a:pPr marL="285750" indent="-285750">
              <a:buFontTx/>
              <a:buChar char="-"/>
            </a:pPr>
            <a:endParaRPr lang="en-IN" b="1" dirty="0">
              <a:solidFill>
                <a:schemeClr val="bg2">
                  <a:lumMod val="50000"/>
                </a:schemeClr>
              </a:solidFill>
            </a:endParaRPr>
          </a:p>
        </p:txBody>
      </p:sp>
      <p:sp>
        <p:nvSpPr>
          <p:cNvPr id="14" name="TextBox 13"/>
          <p:cNvSpPr txBox="1"/>
          <p:nvPr/>
        </p:nvSpPr>
        <p:spPr>
          <a:xfrm>
            <a:off x="8899301" y="3032337"/>
            <a:ext cx="2756079" cy="2477601"/>
          </a:xfrm>
          <a:prstGeom prst="rect">
            <a:avLst/>
          </a:prstGeom>
          <a:noFill/>
        </p:spPr>
        <p:txBody>
          <a:bodyPr wrap="square" rtlCol="0">
            <a:spAutoFit/>
          </a:bodyPr>
          <a:lstStyle/>
          <a:p>
            <a:pPr marL="285750" indent="-285750">
              <a:buFontTx/>
              <a:buChar char="-"/>
            </a:pPr>
            <a:r>
              <a:rPr lang="en-IN" b="1" dirty="0" smtClean="0">
                <a:solidFill>
                  <a:schemeClr val="bg2">
                    <a:lumMod val="50000"/>
                  </a:schemeClr>
                </a:solidFill>
              </a:rPr>
              <a:t>Welcome Screen</a:t>
            </a:r>
          </a:p>
          <a:p>
            <a:pPr marL="285750" indent="-285750">
              <a:buFontTx/>
              <a:buChar char="-"/>
            </a:pPr>
            <a:endParaRPr lang="en-IN" b="1" dirty="0">
              <a:solidFill>
                <a:schemeClr val="bg2">
                  <a:lumMod val="50000"/>
                </a:schemeClr>
              </a:solidFill>
            </a:endParaRPr>
          </a:p>
          <a:p>
            <a:pPr marL="285750" indent="-285750">
              <a:buFont typeface="Arial" panose="020B0604020202020204" pitchFamily="34" charset="0"/>
              <a:buChar char="•"/>
            </a:pPr>
            <a:r>
              <a:rPr lang="en-IN" sz="1700" dirty="0" smtClean="0">
                <a:solidFill>
                  <a:schemeClr val="bg2">
                    <a:lumMod val="50000"/>
                  </a:schemeClr>
                </a:solidFill>
              </a:rPr>
              <a:t>Patient Details</a:t>
            </a:r>
          </a:p>
          <a:p>
            <a:pPr marL="285750" indent="-285750">
              <a:buFont typeface="Arial" panose="020B0604020202020204" pitchFamily="34" charset="0"/>
              <a:buChar char="•"/>
            </a:pPr>
            <a:r>
              <a:rPr lang="en-IN" sz="1700" dirty="0" smtClean="0">
                <a:solidFill>
                  <a:schemeClr val="bg2">
                    <a:lumMod val="50000"/>
                  </a:schemeClr>
                </a:solidFill>
              </a:rPr>
              <a:t>View recent prescription</a:t>
            </a:r>
          </a:p>
          <a:p>
            <a:pPr marL="285750" indent="-285750">
              <a:buFont typeface="Arial" panose="020B0604020202020204" pitchFamily="34" charset="0"/>
              <a:buChar char="•"/>
            </a:pPr>
            <a:r>
              <a:rPr lang="en-IN" sz="1700" dirty="0" smtClean="0">
                <a:solidFill>
                  <a:schemeClr val="bg2">
                    <a:lumMod val="50000"/>
                  </a:schemeClr>
                </a:solidFill>
              </a:rPr>
              <a:t>Consult your Doctor</a:t>
            </a:r>
          </a:p>
          <a:p>
            <a:pPr marL="285750" indent="-285750">
              <a:buFont typeface="Arial" panose="020B0604020202020204" pitchFamily="34" charset="0"/>
              <a:buChar char="•"/>
            </a:pPr>
            <a:r>
              <a:rPr lang="en-IN" sz="1700" dirty="0" smtClean="0">
                <a:solidFill>
                  <a:schemeClr val="bg2">
                    <a:lumMod val="50000"/>
                  </a:schemeClr>
                </a:solidFill>
              </a:rPr>
              <a:t>Emergency Settings</a:t>
            </a:r>
          </a:p>
          <a:p>
            <a:pPr marL="285750" indent="-285750">
              <a:buFont typeface="Arial" panose="020B0604020202020204" pitchFamily="34" charset="0"/>
              <a:buChar char="•"/>
            </a:pPr>
            <a:r>
              <a:rPr lang="en-IN" sz="1700" dirty="0" smtClean="0">
                <a:solidFill>
                  <a:schemeClr val="bg2">
                    <a:lumMod val="50000"/>
                  </a:schemeClr>
                </a:solidFill>
              </a:rPr>
              <a:t>Schedule your next Check-up</a:t>
            </a:r>
            <a:endParaRPr lang="en-IN" sz="1700" dirty="0">
              <a:solidFill>
                <a:schemeClr val="bg2">
                  <a:lumMod val="50000"/>
                </a:schemeClr>
              </a:solidFill>
            </a:endParaRPr>
          </a:p>
        </p:txBody>
      </p:sp>
    </p:spTree>
    <p:extLst>
      <p:ext uri="{BB962C8B-B14F-4D97-AF65-F5344CB8AC3E}">
        <p14:creationId xmlns:p14="http://schemas.microsoft.com/office/powerpoint/2010/main" val="249349362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Custom 2">
      <a:dk1>
        <a:srgbClr val="FFFFFF"/>
      </a:dk1>
      <a:lt1>
        <a:sysClr val="window" lastClr="FFFFFF"/>
      </a:lt1>
      <a:dk2>
        <a:srgbClr val="FFFFFF"/>
      </a:dk2>
      <a:lt2>
        <a:srgbClr val="FFFFFF"/>
      </a:lt2>
      <a:accent1>
        <a:srgbClr val="F8C9A7"/>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Ion Boardroom</Template>
  <TotalTime>369</TotalTime>
  <Words>520</Words>
  <Application>Microsoft Office PowerPoint</Application>
  <PresentationFormat>Widescreen</PresentationFormat>
  <Paragraphs>69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Century Gothic</vt:lpstr>
      <vt:lpstr>Lucida Handwriting</vt:lpstr>
      <vt:lpstr>Wingdings 3</vt:lpstr>
      <vt:lpstr>Ion Boardroom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ROJA RAMAN</dc:creator>
  <cp:lastModifiedBy>ROJA RAMAN</cp:lastModifiedBy>
  <cp:revision>31</cp:revision>
  <dcterms:created xsi:type="dcterms:W3CDTF">2015-02-18T14:34:29Z</dcterms:created>
  <dcterms:modified xsi:type="dcterms:W3CDTF">2015-02-22T10:21:42Z</dcterms:modified>
</cp:coreProperties>
</file>

<file path=docProps/thumbnail.jpeg>
</file>